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267" r:id="rId3"/>
    <p:sldId id="268" r:id="rId4"/>
    <p:sldId id="269" r:id="rId5"/>
    <p:sldId id="270" r:id="rId6"/>
    <p:sldId id="272" r:id="rId7"/>
    <p:sldId id="273" r:id="rId8"/>
    <p:sldId id="274" r:id="rId9"/>
    <p:sldId id="276" r:id="rId10"/>
    <p:sldId id="277" r:id="rId11"/>
    <p:sldId id="282" r:id="rId12"/>
    <p:sldId id="278" r:id="rId13"/>
    <p:sldId id="283" r:id="rId14"/>
    <p:sldId id="289" r:id="rId15"/>
    <p:sldId id="285" r:id="rId16"/>
    <p:sldId id="286" r:id="rId17"/>
    <p:sldId id="291" r:id="rId18"/>
    <p:sldId id="287" r:id="rId19"/>
    <p:sldId id="292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-3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98B386-5726-46D9-9170-98A7046F4187}" type="datetime1">
              <a:rPr lang="ru-RU" smtClean="0"/>
              <a:pPr rtl="0"/>
              <a:t>20.10.2018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CB7E2DA-013A-4A50-B0EF-122D626E8E9F}" type="datetime1">
              <a:rPr lang="ru-RU" noProof="0" smtClean="0"/>
              <a:pPr rtl="0"/>
              <a:t>20.10.2018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9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0140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ru-RU" smtClean="0"/>
              <a:pPr rtl="0"/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9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 descr="Несколько цветов в нижней части слайда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Линия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11" name="Группа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grpSp>
          <p:nvGrpSpPr>
            <p:cNvPr id="20" name="Группа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Линия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Овал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9" name="Овал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0" name="Овал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41" name="Группа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Овал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Линия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56" name="Группа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grpSp>
          <p:nvGrpSpPr>
            <p:cNvPr id="65" name="Группа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Линия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Овал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4" name="Овал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5" name="Овал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86" name="Группа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Овал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98" name="Группа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23AB1B-22DB-4134-8BA6-12E209DDCEB3}" type="datetime1">
              <a:rPr lang="ru-RU" noProof="0" smtClean="0"/>
              <a:pPr rtl="0"/>
              <a:t>20.10.2018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A73BAC-217F-459C-9A3E-34F70E621FBC}" type="datetime1">
              <a:rPr lang="ru-RU" noProof="0" smtClean="0"/>
              <a:pPr rtl="0"/>
              <a:t>20.10.2018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BCE19F-B81C-4922-B1EB-0F8271D9DC41}" type="datetime1">
              <a:rPr lang="ru-RU" noProof="0" smtClean="0"/>
              <a:pPr rtl="0"/>
              <a:t>20.10.2018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 descr="Несколько цветов в левой части слайда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9" name="Группа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20" name="Полилиния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23" name="Группа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5" name="Линия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9" name="Овал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Полилиния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33" name="Группа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</p:grpSp>
      <p:grpSp>
        <p:nvGrpSpPr>
          <p:cNvPr id="83" name="Группа 82" descr="Несколько цветов в правой части слайда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Линия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Линия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59" name="Группа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4" name="Овал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689171-9E1F-4E61-9224-1A954EF78D3B}" type="datetime1">
              <a:rPr lang="ru-RU" noProof="0" smtClean="0"/>
              <a:pPr rtl="0"/>
              <a:t>20.10.2018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B30F42-D985-425D-89F1-79A72145FF71}" type="datetime1">
              <a:rPr lang="ru-RU" noProof="0" smtClean="0"/>
              <a:pPr rtl="0"/>
              <a:t>20.10.2018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C8E014-CA92-4A4A-A03E-8FEE94CC0112}" type="datetime1">
              <a:rPr lang="ru-RU" noProof="0" smtClean="0"/>
              <a:pPr rtl="0"/>
              <a:t>20.10.2018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16136-05AD-4C6A-A82B-D5B5BFF90120}" type="datetime1">
              <a:rPr lang="ru-RU" noProof="0" smtClean="0"/>
              <a:pPr rtl="0"/>
              <a:t>20.10.2018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Линия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7A7A03-FA5B-433B-B25A-E679BFE156B3}" type="datetime1">
              <a:rPr lang="ru-RU" noProof="0" smtClean="0"/>
              <a:pPr rtl="0"/>
              <a:t>20.10.2018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Линия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395E51-3C32-476D-AA5F-A9104A651FE6}" type="datetime1">
              <a:rPr lang="ru-RU" noProof="0" smtClean="0"/>
              <a:pPr rtl="0"/>
              <a:t>20.10.2018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 descr="Один цветок в правой части слайда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Линия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2" name="Группа 61" descr="Несколько цветов в левой части слайда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Линия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Линия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Линия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28" name="Группа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49" name="Группа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1" name="Линия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5" name="Овал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6C87762-5E23-4D5F-9EE4-677E1671EE9A}" type="datetime1">
              <a:rPr lang="ru-RU" noProof="0" smtClean="0"/>
              <a:pPr rtl="0"/>
              <a:t>20.10.2018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5686" y="276448"/>
            <a:ext cx="11560628" cy="5497335"/>
          </a:xfrm>
        </p:spPr>
        <p:txBody>
          <a:bodyPr rtlCol="0">
            <a:normAutofit fontScale="475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МУНИЦИПАЛЬНОЕ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ДОШКОЛЬНОЕ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ОБРАЗОВАТЕЛЬНОЕ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УЧРЕЖДЕНИЕ «ДЕТСКИЙ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САД  «РЯБИНУШКА» С. САБАКАЕВО»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2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2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Проект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бразовательной деятельности</a:t>
            </a:r>
            <a:endParaRPr lang="ru-RU" sz="4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образовательной области 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«Художественно - эстетическое развитие»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по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разделу «Приобщение к искусству»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Ознакомление детей старшего дошкольного возраста 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искусством росписи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ткани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4400" b="1" dirty="0">
              <a:effectLst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«ЧТО ТАКОЕ БАТИК»</a:t>
            </a:r>
          </a:p>
          <a:p>
            <a:endParaRPr lang="ru-RU" sz="14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34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Выполнила:</a:t>
            </a:r>
            <a:r>
              <a:rPr lang="ru-RU" sz="3400" dirty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/>
            </a:r>
            <a:br>
              <a:rPr lang="ru-RU" sz="3400" dirty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r>
              <a:rPr lang="ru-RU" sz="3400" dirty="0" smtClean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воспитатель  МДОУ «Детский сад «</a:t>
            </a:r>
            <a:r>
              <a:rPr lang="ru-RU" sz="3400" dirty="0" err="1" smtClean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Рябинушка</a:t>
            </a:r>
            <a:r>
              <a:rPr lang="ru-RU" sz="3400" dirty="0" smtClean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» с. </a:t>
            </a:r>
            <a:r>
              <a:rPr lang="ru-RU" sz="3400" dirty="0" err="1" smtClean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Сабакаево</a:t>
            </a:r>
            <a:r>
              <a:rPr lang="ru-RU" sz="3400" dirty="0" smtClean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» </a:t>
            </a:r>
            <a:r>
              <a:rPr lang="ru-RU" sz="3400" dirty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/>
            </a:r>
            <a:br>
              <a:rPr lang="ru-RU" sz="3400" dirty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r>
              <a:rPr lang="ru-RU" sz="3400" dirty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                                                                             Горбунова Елена Николаевна</a:t>
            </a:r>
            <a:br>
              <a:rPr lang="ru-RU" sz="3400" dirty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r>
              <a:rPr lang="ru-RU" sz="3400" dirty="0">
                <a:solidFill>
                  <a:schemeClr val="bg2"/>
                </a:solidFill>
                <a:cs typeface="Calibri" panose="020F0502020204030204" pitchFamily="34" charset="0"/>
              </a:rPr>
              <a:t>                                                                </a:t>
            </a:r>
            <a:r>
              <a:rPr lang="ru-RU" sz="3400" dirty="0" smtClean="0">
                <a:solidFill>
                  <a:schemeClr val="bg2"/>
                </a:solidFill>
                <a:cs typeface="Calibri" panose="020F0502020204030204" pitchFamily="34" charset="0"/>
              </a:rPr>
              <a:t/>
            </a:r>
            <a:br>
              <a:rPr lang="ru-RU" sz="3400" dirty="0" smtClean="0">
                <a:solidFill>
                  <a:schemeClr val="bg2"/>
                </a:solidFill>
                <a:cs typeface="Calibri" panose="020F0502020204030204" pitchFamily="34" charset="0"/>
              </a:rPr>
            </a:br>
            <a:endParaRPr lang="ru-RU" sz="2200" dirty="0" smtClean="0">
              <a:solidFill>
                <a:schemeClr val="bg2"/>
              </a:solidFill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900" dirty="0" smtClean="0">
                <a:solidFill>
                  <a:schemeClr val="bg2"/>
                </a:solidFill>
                <a:cs typeface="Calibri" panose="020F0502020204030204" pitchFamily="34" charset="0"/>
              </a:rPr>
              <a:t>с. </a:t>
            </a:r>
            <a:r>
              <a:rPr lang="ru-RU" sz="1900" dirty="0" err="1" smtClean="0">
                <a:solidFill>
                  <a:schemeClr val="bg2"/>
                </a:solidFill>
                <a:cs typeface="Calibri" panose="020F0502020204030204" pitchFamily="34" charset="0"/>
              </a:rPr>
              <a:t>Сабакаево</a:t>
            </a:r>
            <a:endParaRPr lang="ru-RU" sz="1900" dirty="0" smtClean="0">
              <a:solidFill>
                <a:schemeClr val="bg2"/>
              </a:solidFill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900" dirty="0" smtClean="0">
                <a:solidFill>
                  <a:schemeClr val="bg2"/>
                </a:solidFill>
                <a:cs typeface="Calibri" panose="020F0502020204030204" pitchFamily="34" charset="0"/>
              </a:rPr>
              <a:t>2018</a:t>
            </a:r>
          </a:p>
          <a:p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64772" y="518616"/>
            <a:ext cx="5517460" cy="6912590"/>
          </a:xfrm>
        </p:spPr>
        <p:txBody>
          <a:bodyPr>
            <a:normAutofit/>
          </a:bodyPr>
          <a:lstStyle/>
          <a:p>
            <a:r>
              <a:rPr lang="ru-RU" b="1" dirty="0"/>
              <a:t>Упражнение «Раскрась»</a:t>
            </a:r>
          </a:p>
          <a:p>
            <a:pPr>
              <a:buNone/>
            </a:pPr>
            <a:r>
              <a:rPr lang="ru-RU" dirty="0"/>
              <a:t>      Цель: упражнять детей в работе с жидкими красками на ткани и умении составить нужный цвет</a:t>
            </a:r>
            <a:r>
              <a:rPr lang="ru-RU" dirty="0" smtClean="0"/>
              <a:t>, вести </a:t>
            </a:r>
            <a:r>
              <a:rPr lang="ru-RU" dirty="0" smtClean="0"/>
              <a:t>линию, </a:t>
            </a:r>
            <a:r>
              <a:rPr lang="ru-RU" dirty="0"/>
              <a:t>совершенствовать изобразительные </a:t>
            </a:r>
            <a:r>
              <a:rPr lang="ru-RU" dirty="0" smtClean="0"/>
              <a:t>навыки</a:t>
            </a:r>
            <a:endParaRPr lang="ru-RU" dirty="0"/>
          </a:p>
          <a:p>
            <a:endParaRPr lang="ru-RU" b="1" dirty="0"/>
          </a:p>
          <a:p>
            <a:r>
              <a:rPr lang="ru-RU" b="1" dirty="0"/>
              <a:t>Индивидуальная работа с детьми</a:t>
            </a:r>
          </a:p>
          <a:p>
            <a:pPr>
              <a:buNone/>
            </a:pPr>
            <a:r>
              <a:rPr lang="ru-RU" b="1" dirty="0"/>
              <a:t>      </a:t>
            </a:r>
            <a:r>
              <a:rPr lang="ru-RU" dirty="0"/>
              <a:t>Цель: отработать технологию росписи с детьми, испытывающими трудности в рисовании жидкими </a:t>
            </a:r>
            <a:r>
              <a:rPr lang="ru-RU" dirty="0" smtClean="0"/>
              <a:t>красками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P10804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19575"/>
          <a:stretch>
            <a:fillRect/>
          </a:stretch>
        </p:blipFill>
        <p:spPr>
          <a:xfrm>
            <a:off x="1340539" y="323959"/>
            <a:ext cx="3404881" cy="3175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3" descr="P1080445.JPG"/>
          <p:cNvPicPr>
            <a:picLocks noChangeAspect="1"/>
          </p:cNvPicPr>
          <p:nvPr/>
        </p:nvPicPr>
        <p:blipFill>
          <a:blip r:embed="rId3" cstate="print"/>
          <a:srcRect r="4845"/>
          <a:stretch>
            <a:fillRect/>
          </a:stretch>
        </p:blipFill>
        <p:spPr>
          <a:xfrm>
            <a:off x="1918217" y="3677438"/>
            <a:ext cx="3734937" cy="2943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354" y="0"/>
            <a:ext cx="10822675" cy="6571397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000" b="1" dirty="0">
                <a:solidFill>
                  <a:schemeClr val="accent1"/>
                </a:solidFill>
              </a:rPr>
              <a:t>3.Словесные</a:t>
            </a:r>
            <a:r>
              <a:rPr lang="ru-RU" sz="3000" dirty="0">
                <a:solidFill>
                  <a:schemeClr val="accent1"/>
                </a:solidFill>
              </a:rPr>
              <a:t> </a:t>
            </a:r>
            <a:r>
              <a:rPr lang="ru-RU" sz="3000" b="1" dirty="0">
                <a:solidFill>
                  <a:schemeClr val="accent1"/>
                </a:solidFill>
              </a:rPr>
              <a:t>методы</a:t>
            </a:r>
          </a:p>
          <a:p>
            <a:pPr>
              <a:lnSpc>
                <a:spcPct val="100000"/>
              </a:lnSpc>
            </a:pPr>
            <a:r>
              <a:rPr lang="ru-RU" b="1" dirty="0"/>
              <a:t>Рассказ воспитателя и рассматривание иллюстраций «Что такое батик» </a:t>
            </a:r>
          </a:p>
          <a:p>
            <a:pPr>
              <a:buNone/>
            </a:pPr>
            <a:r>
              <a:rPr lang="ru-RU" dirty="0"/>
              <a:t>Цель: познакомить детей с таким направлением декоративно-прикладного творчества как роспись по ткани; рассказать о видах батика (горячий, холодный и узелковый); обогатить словарь детей (батик, резерв, эскиз, парафин, воск, красители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b="1" dirty="0"/>
              <a:t>Беседа с детьми на тему ОБЖ </a:t>
            </a:r>
          </a:p>
          <a:p>
            <a:pPr>
              <a:buNone/>
            </a:pPr>
            <a:r>
              <a:rPr lang="ru-RU" sz="2200" dirty="0"/>
              <a:t>Цель: продолжать знакомить с правилами безопасного поведения во время занятий изобразительной деятельностью; объяснить детям необходимость соблюдения правил техники безопасности при работе с жидкими красителями и резервирующими составами, относится к работе аккуратно и </a:t>
            </a:r>
            <a:r>
              <a:rPr lang="ru-RU" sz="2200" dirty="0" smtClean="0"/>
              <a:t>ответственно</a:t>
            </a:r>
            <a:endParaRPr lang="ru-RU" sz="2200" dirty="0"/>
          </a:p>
          <a:p>
            <a:pPr algn="ctr">
              <a:buNone/>
            </a:pP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3000" b="1" dirty="0">
                <a:solidFill>
                  <a:schemeClr val="accent1"/>
                </a:solidFill>
              </a:rPr>
              <a:t>4.Игровые</a:t>
            </a:r>
            <a:r>
              <a:rPr lang="ru-RU" sz="2800" b="1" dirty="0">
                <a:solidFill>
                  <a:schemeClr val="accent1"/>
                </a:solidFill>
              </a:rPr>
              <a:t> методы</a:t>
            </a:r>
          </a:p>
          <a:p>
            <a:r>
              <a:rPr lang="ru-RU" sz="2200" b="1" dirty="0"/>
              <a:t>Дидактическая игра «Отгадай о чем говорю»</a:t>
            </a:r>
          </a:p>
          <a:p>
            <a:pPr>
              <a:buNone/>
            </a:pPr>
            <a:r>
              <a:rPr lang="ru-RU" sz="2200" dirty="0"/>
              <a:t>Задача: закрепить знания детей о различных техниках в батике, о названиях инструментов и материалов для росписи </a:t>
            </a:r>
            <a:r>
              <a:rPr lang="ru-RU" sz="2200" dirty="0" smtClean="0"/>
              <a:t>ткани</a:t>
            </a:r>
            <a:endParaRPr lang="ru-RU" sz="2200" dirty="0"/>
          </a:p>
          <a:p>
            <a:r>
              <a:rPr lang="ru-RU" sz="2200" b="1" dirty="0"/>
              <a:t>Настольно-печатная игра «Сложи картинку»</a:t>
            </a:r>
          </a:p>
          <a:p>
            <a:pPr>
              <a:buNone/>
            </a:pPr>
            <a:r>
              <a:rPr lang="ru-RU" sz="2200" dirty="0"/>
              <a:t>Задача: упражнять в составлении композиции, подборе цветовых </a:t>
            </a:r>
            <a:r>
              <a:rPr lang="ru-RU" sz="2200" dirty="0" smtClean="0"/>
              <a:t>сочетаний</a:t>
            </a:r>
            <a:endParaRPr lang="ru-RU" sz="2200" dirty="0"/>
          </a:p>
          <a:p>
            <a:pPr algn="r">
              <a:buNone/>
            </a:pPr>
            <a:endParaRPr lang="ru-RU" sz="2800" b="1" dirty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800" b="1" dirty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800" b="1" dirty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СПИСОК ЛИТЕРАТУРЫ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Дворкина, И. А. Батик: Горячий. Холодный. Узелковый / И. А. Дворкина. - М. : Радуга , 2000. - 159 с</a:t>
            </a:r>
          </a:p>
          <a:p>
            <a:pPr lvl="0"/>
            <a:r>
              <a:rPr lang="ru-RU" dirty="0"/>
              <a:t>Коган, Л. Батик - это совсем не сложно // Юный художник. - 2008. – N 2. - С. 37-39</a:t>
            </a:r>
          </a:p>
          <a:p>
            <a:r>
              <a:rPr lang="ru-RU" dirty="0"/>
              <a:t>Эрл, К. Роспись по шелку: Основы мастерства / К. Эрл. – М. : </a:t>
            </a:r>
            <a:r>
              <a:rPr lang="ru-RU" dirty="0" err="1"/>
              <a:t>Арт-Родник</a:t>
            </a:r>
            <a:r>
              <a:rPr lang="ru-RU" dirty="0"/>
              <a:t> , 2005. - 111 с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296" y="169869"/>
            <a:ext cx="9144000" cy="7581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ПРИЛОЖЕНИЕ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6412" y="1105469"/>
            <a:ext cx="10235821" cy="5404513"/>
          </a:xfrm>
        </p:spPr>
        <p:txBody>
          <a:bodyPr>
            <a:noAutofit/>
          </a:bodyPr>
          <a:lstStyle/>
          <a:p>
            <a:pPr algn="ctr" defTabSz="0">
              <a:lnSpc>
                <a:spcPct val="120000"/>
              </a:lnSpc>
              <a:buNone/>
            </a:pPr>
            <a:r>
              <a:rPr lang="ru-RU" b="1" dirty="0"/>
              <a:t>      </a:t>
            </a:r>
            <a:r>
              <a:rPr lang="ru-RU" sz="1800" b="1" dirty="0"/>
              <a:t>Батик</a:t>
            </a:r>
            <a:r>
              <a:rPr lang="ru-RU" sz="1800" dirty="0"/>
              <a:t>-это обобщённое название разнообразных способов ручной росписи по ткани. В основе всех этих приёмов лежит принцип резервирования, то есть покрывания не пропускающим краску составом тех мест ткани, которые должны остаться </a:t>
            </a:r>
            <a:r>
              <a:rPr lang="ru-RU" sz="1800" dirty="0" err="1"/>
              <a:t>незакрашенными</a:t>
            </a:r>
            <a:r>
              <a:rPr lang="ru-RU" sz="1800" dirty="0"/>
              <a:t> и образовать узор. Узоры наносились кисточкой, деревянными штампами-набойками или специальным составом, который позволял расписывать не всю ткань сразу, а частями. В России батик появился примерно в 20-е годы вместе с всеобщим увлечением стилем «модерн». Художники занимались производством платков, шалей. Постепенно было воспитано, выращено целое поколение художников, пришедших из учеников и получавших художественное образование параллельно с работой в качестве «</a:t>
            </a:r>
            <a:r>
              <a:rPr lang="ru-RU" sz="1800" dirty="0" err="1"/>
              <a:t>расписника</a:t>
            </a:r>
            <a:r>
              <a:rPr lang="ru-RU" sz="1800" dirty="0"/>
              <a:t>». Это </a:t>
            </a:r>
            <a:r>
              <a:rPr lang="ru-RU" sz="1800" dirty="0" err="1"/>
              <a:t>А.Талаев</a:t>
            </a:r>
            <a:r>
              <a:rPr lang="ru-RU" sz="1800" dirty="0"/>
              <a:t>, </a:t>
            </a:r>
            <a:r>
              <a:rPr lang="ru-RU" sz="1800" dirty="0" err="1"/>
              <a:t>Л.Грасс</a:t>
            </a:r>
            <a:r>
              <a:rPr lang="ru-RU" sz="1800" dirty="0"/>
              <a:t>, И.Трофимова, В.Кравченко. В 70-е годы появилось новое поколение художников-текстильщиков, получивших образование в Строгановском и </a:t>
            </a:r>
            <a:r>
              <a:rPr lang="ru-RU" sz="1800" dirty="0" err="1"/>
              <a:t>Мухинском</a:t>
            </a:r>
            <a:r>
              <a:rPr lang="ru-RU" sz="1800" dirty="0"/>
              <a:t> училищах, в Текстильном или в Технологическом (УБОН) институтах. Они сознательно выбрали тернистый путь художника, занимающегося исключительно «авторским батиком», выставочными работами. Именно с этого времени батик стал полноправным участником всех художественных </a:t>
            </a:r>
            <a:r>
              <a:rPr lang="ru-RU" sz="1800" dirty="0" smtClean="0"/>
              <a:t>выставок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C7A9CA-C87E-4A02-A204-7BE1F674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018" y="522515"/>
            <a:ext cx="5662630" cy="62939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Материалы и инструменты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22382EE-986C-4F42-94F0-351290A51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0130" y="1401288"/>
            <a:ext cx="6780810" cy="5282332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Ткань –</a:t>
            </a:r>
            <a:r>
              <a:rPr lang="ru-RU" sz="2000" dirty="0"/>
              <a:t> шелковистые ткани: крепдешин, креп-сатин, шифон и хлопчатобумажные ткани: батист, штапель, тонкий поплин, маркизет (для узелкового батика</a:t>
            </a:r>
            <a:r>
              <a:rPr lang="ru-RU" sz="2000" dirty="0" smtClean="0"/>
              <a:t>)</a:t>
            </a:r>
            <a:endParaRPr lang="ru-RU" sz="2000" dirty="0"/>
          </a:p>
          <a:p>
            <a:r>
              <a:rPr lang="ru-RU" sz="2000" b="1" dirty="0"/>
              <a:t>Пяльцы – </a:t>
            </a:r>
            <a:r>
              <a:rPr lang="ru-RU" sz="2000" dirty="0"/>
              <a:t>очень удобны для закрепления ткани небольшого диаметра. Особенно в детском </a:t>
            </a:r>
            <a:r>
              <a:rPr lang="ru-RU" sz="2000" dirty="0" smtClean="0"/>
              <a:t>саду</a:t>
            </a:r>
            <a:endParaRPr lang="ru-RU" sz="2000" dirty="0"/>
          </a:p>
          <a:p>
            <a:r>
              <a:rPr lang="ru-RU" sz="2000" b="1" dirty="0"/>
              <a:t>Краски –м</a:t>
            </a:r>
            <a:r>
              <a:rPr lang="ru-RU" sz="2000" dirty="0"/>
              <a:t>ожно использовать анилиновые красители как отечественного, так и импортного производства. Из отечественных красителей удобен в применении набор для росписи тканей «Батик», «</a:t>
            </a:r>
            <a:r>
              <a:rPr lang="en-US" sz="2000" dirty="0"/>
              <a:t>DEKOLA</a:t>
            </a:r>
            <a:r>
              <a:rPr lang="ru-RU" sz="2000" dirty="0" smtClean="0"/>
              <a:t>»</a:t>
            </a:r>
            <a:endParaRPr lang="ru-RU" sz="2000" dirty="0"/>
          </a:p>
          <a:p>
            <a:r>
              <a:rPr lang="ru-RU" sz="2000" b="1" dirty="0"/>
              <a:t>Палитра и пипетки – </a:t>
            </a:r>
            <a:r>
              <a:rPr lang="ru-RU" sz="2000" dirty="0"/>
              <a:t>облегчают забор краски из флаконов и их смешивание. Палитра должна быть с углублениями и обязательно белого </a:t>
            </a:r>
            <a:r>
              <a:rPr lang="ru-RU" sz="2000" dirty="0" smtClean="0"/>
              <a:t>цвета</a:t>
            </a:r>
            <a:r>
              <a:rPr lang="ru-RU" sz="2000" dirty="0"/>
              <a:t> </a:t>
            </a:r>
          </a:p>
          <a:p>
            <a:r>
              <a:rPr lang="ru-RU" sz="2000" b="1" dirty="0"/>
              <a:t>Утюг – </a:t>
            </a:r>
            <a:r>
              <a:rPr lang="ru-RU" sz="2000" dirty="0"/>
              <a:t>понадобится для закрепления красящего слоя или удаления воска с изделия в технике горячего </a:t>
            </a:r>
            <a:r>
              <a:rPr lang="ru-RU" sz="2000" dirty="0" smtClean="0"/>
              <a:t>батика</a:t>
            </a:r>
            <a:endParaRPr lang="ru-RU" sz="2000" dirty="0"/>
          </a:p>
          <a:p>
            <a:r>
              <a:rPr lang="ru-RU" sz="2000" b="1" dirty="0"/>
              <a:t>Нитки – </a:t>
            </a:r>
            <a:r>
              <a:rPr lang="ru-RU" sz="2000" dirty="0"/>
              <a:t>пригодятся для работы в узелковой </a:t>
            </a:r>
            <a:r>
              <a:rPr lang="ru-RU" sz="2000" dirty="0" smtClean="0"/>
              <a:t>технике</a:t>
            </a:r>
            <a:endParaRPr lang="ru-RU" sz="2000" dirty="0"/>
          </a:p>
          <a:p>
            <a:endParaRPr lang="ru-RU" dirty="0"/>
          </a:p>
        </p:txBody>
      </p:sp>
      <p:pic>
        <p:nvPicPr>
          <p:cNvPr id="7" name="Picture 2" descr="http://kroshkafunt.ru/images/blog/materialy-i-instrumenty-dlja-zanjatija-batikom/materialy-i-instrumenty-dlja-zanjatija-batikom.jpg">
            <a:extLst>
              <a:ext uri="{FF2B5EF4-FFF2-40B4-BE49-F238E27FC236}">
                <a16:creationId xmlns="" xmlns:a16="http://schemas.microsoft.com/office/drawing/2014/main" id="{E2200A79-E501-4161-B242-754E192B0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785" y="3429000"/>
            <a:ext cx="3960000" cy="3115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Объект 4" descr="Изображение выглядит как внутренний, белый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D560C41A-458D-4392-B1D5-1532911AC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5" y="381648"/>
            <a:ext cx="3943931" cy="2877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83651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6542" y="-364622"/>
            <a:ext cx="4133361" cy="18249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Горячий батик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37780" y="1692322"/>
            <a:ext cx="4490113" cy="46948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dk1"/>
                </a:solidFill>
              </a:rPr>
              <a:t>Горячий батик</a:t>
            </a:r>
            <a:r>
              <a:rPr lang="ru-RU" sz="2000" dirty="0">
                <a:solidFill>
                  <a:schemeClr val="dk1"/>
                </a:solidFill>
              </a:rPr>
              <a:t> — одна из разновидностей батика. Узор создается с помощью расплавленного воска. </a:t>
            </a:r>
            <a:r>
              <a:rPr lang="ru-RU" sz="2000" dirty="0"/>
              <a:t>Горячий воск с помощью кисти из щетины или специальной медной лейки наносят на те места ткани, которые не должны окраситься. Затем воск вытапливается с поверхности ткани при помощи утюга и </a:t>
            </a:r>
            <a:r>
              <a:rPr lang="ru-RU" sz="2000" dirty="0" smtClean="0"/>
              <a:t>салфеток</a:t>
            </a:r>
            <a:endParaRPr lang="ru-RU" sz="2000" dirty="0"/>
          </a:p>
          <a:p>
            <a:pPr>
              <a:lnSpc>
                <a:spcPct val="100000"/>
              </a:lnSpc>
            </a:pPr>
            <a:endParaRPr lang="ru-RU" sz="2000" dirty="0"/>
          </a:p>
          <a:p>
            <a:endParaRPr lang="ru-RU" dirty="0"/>
          </a:p>
        </p:txBody>
      </p:sp>
      <p:pic>
        <p:nvPicPr>
          <p:cNvPr id="7" name="Содержимое 6" descr="P108038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 contrast="30000"/>
          </a:blip>
          <a:stretch>
            <a:fillRect/>
          </a:stretch>
        </p:blipFill>
        <p:spPr>
          <a:xfrm>
            <a:off x="838200" y="1370746"/>
            <a:ext cx="5944737" cy="4458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617774" y="5974471"/>
            <a:ext cx="2385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Работа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автора «Зима»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1868" y="232011"/>
            <a:ext cx="5600131" cy="105087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Холодный батик</a:t>
            </a:r>
          </a:p>
        </p:txBody>
      </p:sp>
      <p:pic>
        <p:nvPicPr>
          <p:cNvPr id="5" name="Содержимое 4" descr="P108063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 rot="16200000" flipV="1">
            <a:off x="218599" y="1133033"/>
            <a:ext cx="5779448" cy="4334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63821" y="1528549"/>
            <a:ext cx="5691116" cy="4640239"/>
          </a:xfrm>
        </p:spPr>
        <p:txBody>
          <a:bodyPr>
            <a:normAutofit/>
          </a:bodyPr>
          <a:lstStyle/>
          <a:p>
            <a:r>
              <a:rPr lang="ru-RU" sz="2000" b="1" dirty="0"/>
              <a:t>Техника росписи в несколько слоев - </a:t>
            </a:r>
            <a:r>
              <a:rPr lang="ru-RU" sz="2000" dirty="0">
                <a:solidFill>
                  <a:schemeClr val="dk1"/>
                </a:solidFill>
              </a:rPr>
              <a:t>эта техника росписи по ткани использует специальный резервирующий состав холодным, в отличие от техники горячего </a:t>
            </a:r>
            <a:r>
              <a:rPr lang="ru-RU" sz="2000" dirty="0" smtClean="0">
                <a:solidFill>
                  <a:schemeClr val="dk1"/>
                </a:solidFill>
              </a:rPr>
              <a:t>батика</a:t>
            </a:r>
            <a:endParaRPr lang="ru-RU" sz="2000" dirty="0">
              <a:solidFill>
                <a:schemeClr val="dk1"/>
              </a:solidFill>
            </a:endParaRPr>
          </a:p>
          <a:p>
            <a:r>
              <a:rPr lang="ru-RU" sz="2000" b="1" dirty="0"/>
              <a:t>Техника свободной росписи</a:t>
            </a:r>
            <a:r>
              <a:rPr lang="ru-RU" sz="2000" b="1" i="1" dirty="0"/>
              <a:t> -</a:t>
            </a:r>
            <a:r>
              <a:rPr lang="ru-RU" sz="2000" dirty="0"/>
              <a:t> акварельная техника. Предполагает отсутствие каких-либо резервирующих веществ, ограничивающих растекание красителей по ткани. Поскольку без них трудно получить четкий рисунок, как правило, ткань перед свободной росписью грунтуют, используя концентрированный раствор поваренной </a:t>
            </a:r>
            <a:r>
              <a:rPr lang="ru-RU" sz="2000" dirty="0" smtClean="0"/>
              <a:t>соли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06386" y="6274916"/>
            <a:ext cx="3603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Работа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автора «Символ года - 2017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46C68CA-F593-4AF8-9F3D-A2A5A80A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0966" y="-163031"/>
            <a:ext cx="199195" cy="100327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2FDCEE0C-4CA5-4949-B090-BA3724153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6009" y="999460"/>
            <a:ext cx="6049925" cy="50203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/>
              <a:t>Солевая техника </a:t>
            </a:r>
            <a:r>
              <a:rPr lang="ru-RU" sz="2000" dirty="0"/>
              <a:t>или техника травления с использованием соли. Причудливые узоры и изумительные структуры, возникающие в результате использования соли при росписи картин, платков, одежды в этой технике буквально завораживают. Причина этому – гигроскопические свойства соли: она поглощает влагу. Результат зависит от величины кристаллов </a:t>
            </a:r>
            <a:r>
              <a:rPr lang="ru-RU" sz="2000" dirty="0" smtClean="0"/>
              <a:t>соли</a:t>
            </a:r>
            <a:endParaRPr lang="ru-RU" sz="2000" dirty="0"/>
          </a:p>
          <a:p>
            <a:endParaRPr lang="ru-RU" dirty="0"/>
          </a:p>
        </p:txBody>
      </p:sp>
      <p:pic>
        <p:nvPicPr>
          <p:cNvPr id="5" name="Picture 2" descr="img12.jpg (15733 bytes)">
            <a:extLst>
              <a:ext uri="{FF2B5EF4-FFF2-40B4-BE49-F238E27FC236}">
                <a16:creationId xmlns="" xmlns:a16="http://schemas.microsoft.com/office/drawing/2014/main" id="{42858145-E218-4285-9BE0-741FEDF0E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57" y="840245"/>
            <a:ext cx="3751452" cy="4860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74072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520" y="1124804"/>
            <a:ext cx="5069000" cy="4921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9857" y="1392072"/>
            <a:ext cx="4844955" cy="46277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/>
              <a:t>Узелковая техника - </a:t>
            </a:r>
            <a:r>
              <a:rPr lang="ru-RU" sz="2000" dirty="0"/>
              <a:t>самый древний вид росписи. На ткани завязывают узелки, располагая их по определённому узору и крепко перевязывая нитью. Потом ткань окрашивают и снимают нити с узелков, в результате появляется узор в виде звёздочек. При желании ткань подобным образом можно раскрашивать не один раз, удаляя старые узелки и завязывая новые. Неожиданные эффекты и все время разные возникают при работе в этой </a:t>
            </a:r>
            <a:r>
              <a:rPr lang="ru-RU" sz="2000" dirty="0" smtClean="0"/>
              <a:t>технике</a:t>
            </a:r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5686" y="276447"/>
            <a:ext cx="11560628" cy="5471209"/>
          </a:xfrm>
        </p:spPr>
        <p:txBody>
          <a:bodyPr rtlCol="0">
            <a:normAutofit fontScale="475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МУНИЦИПАЛЬНОЕ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ДОШКОЛЬНОЕ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ОБРАЗОВАТЕЛЬНОЕ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УЧРЕЖДЕНИЕ «ДЕТСКИЙ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САД  «РЯБИНУШКА» С. САБАКАЕВО»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2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2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Проект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бразовательной деятельности</a:t>
            </a:r>
            <a:endParaRPr lang="ru-RU" sz="4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образовательной области 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«Художественно - эстетическое развитие»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по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разделу «Приобщение к искусству»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Ознакомление детей старшего дошкольного возраста 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искусством росписи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ткани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4400" b="1" dirty="0">
              <a:effectLst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«ЧТО ТАКОЕ БАТИК»</a:t>
            </a:r>
          </a:p>
          <a:p>
            <a:endParaRPr lang="ru-RU" sz="14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34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Выполнила:</a:t>
            </a:r>
            <a:r>
              <a:rPr lang="ru-RU" sz="3400" dirty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/>
            </a:r>
            <a:br>
              <a:rPr lang="ru-RU" sz="3400" dirty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r>
              <a:rPr lang="ru-RU" sz="3400" dirty="0" smtClean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воспитатель  МДОУ «Детский сад «</a:t>
            </a:r>
            <a:r>
              <a:rPr lang="ru-RU" sz="3400" dirty="0" err="1" smtClean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Рябинушка</a:t>
            </a:r>
            <a:r>
              <a:rPr lang="ru-RU" sz="3400" dirty="0" smtClean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» с. </a:t>
            </a:r>
            <a:r>
              <a:rPr lang="ru-RU" sz="3400" dirty="0" err="1" smtClean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Сабакаево</a:t>
            </a:r>
            <a:r>
              <a:rPr lang="ru-RU" sz="3400" dirty="0" smtClean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» </a:t>
            </a:r>
            <a:r>
              <a:rPr lang="ru-RU" sz="3400" dirty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/>
            </a:r>
            <a:br>
              <a:rPr lang="ru-RU" sz="3400" dirty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r>
              <a:rPr lang="ru-RU" sz="3400" dirty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                                                                             Горбунова Елена Николаевна</a:t>
            </a:r>
            <a:br>
              <a:rPr lang="ru-RU" sz="3400" dirty="0">
                <a:solidFill>
                  <a:schemeClr val="bg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r>
              <a:rPr lang="ru-RU" sz="3400" dirty="0">
                <a:solidFill>
                  <a:schemeClr val="bg2"/>
                </a:solidFill>
                <a:cs typeface="Calibri" panose="020F0502020204030204" pitchFamily="34" charset="0"/>
              </a:rPr>
              <a:t>                                                                </a:t>
            </a:r>
            <a:r>
              <a:rPr lang="ru-RU" sz="3400" dirty="0" smtClean="0">
                <a:solidFill>
                  <a:schemeClr val="bg2"/>
                </a:solidFill>
                <a:cs typeface="Calibri" panose="020F0502020204030204" pitchFamily="34" charset="0"/>
              </a:rPr>
              <a:t/>
            </a:r>
            <a:br>
              <a:rPr lang="ru-RU" sz="3400" dirty="0" smtClean="0">
                <a:solidFill>
                  <a:schemeClr val="bg2"/>
                </a:solidFill>
                <a:cs typeface="Calibri" panose="020F0502020204030204" pitchFamily="34" charset="0"/>
              </a:rPr>
            </a:br>
            <a:endParaRPr lang="ru-RU" sz="2200" dirty="0" smtClean="0">
              <a:solidFill>
                <a:schemeClr val="bg2"/>
              </a:solidFill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900" smtClean="0">
                <a:solidFill>
                  <a:schemeClr val="bg2"/>
                </a:solidFill>
                <a:cs typeface="Calibri" panose="020F0502020204030204" pitchFamily="34" charset="0"/>
              </a:rPr>
              <a:t>с</a:t>
            </a:r>
            <a:r>
              <a:rPr lang="ru-RU" sz="1900" dirty="0" smtClean="0">
                <a:solidFill>
                  <a:schemeClr val="bg2"/>
                </a:solidFill>
                <a:cs typeface="Calibri" panose="020F0502020204030204" pitchFamily="34" charset="0"/>
              </a:rPr>
              <a:t>. </a:t>
            </a:r>
            <a:r>
              <a:rPr lang="ru-RU" sz="1900" dirty="0" err="1" smtClean="0">
                <a:solidFill>
                  <a:schemeClr val="bg2"/>
                </a:solidFill>
                <a:cs typeface="Calibri" panose="020F0502020204030204" pitchFamily="34" charset="0"/>
              </a:rPr>
              <a:t>Сабакаево</a:t>
            </a:r>
            <a:endParaRPr lang="ru-RU" sz="1900" dirty="0" smtClean="0">
              <a:solidFill>
                <a:schemeClr val="bg2"/>
              </a:solidFill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900" dirty="0" smtClean="0">
                <a:solidFill>
                  <a:schemeClr val="bg2"/>
                </a:solidFill>
                <a:cs typeface="Calibri" panose="020F0502020204030204" pitchFamily="34" charset="0"/>
              </a:rPr>
              <a:t>2018</a:t>
            </a:r>
          </a:p>
          <a:p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b="1" dirty="0">
                <a:solidFill>
                  <a:schemeClr val="tx1"/>
                </a:solidFill>
              </a:rPr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1938" y="1482811"/>
            <a:ext cx="9437914" cy="4114800"/>
          </a:xfrm>
        </p:spPr>
        <p:txBody>
          <a:bodyPr rtlCol="0"/>
          <a:lstStyle/>
          <a:p>
            <a:r>
              <a:rPr lang="ru-RU" dirty="0"/>
              <a:t> </a:t>
            </a:r>
            <a:r>
              <a:rPr lang="ru-RU" sz="2400" dirty="0"/>
              <a:t>Знакомство с  видом декоративно-прикладного искусства  художественной росписью ткани (батиком) </a:t>
            </a:r>
          </a:p>
          <a:p>
            <a:r>
              <a:rPr lang="ru-RU" sz="2400" dirty="0"/>
              <a:t> Приобщение детей к миру прекрасного через ручное художественное творчество</a:t>
            </a:r>
          </a:p>
          <a:p>
            <a:endParaRPr lang="ru-RU" dirty="0"/>
          </a:p>
        </p:txBody>
      </p:sp>
      <p:pic>
        <p:nvPicPr>
          <p:cNvPr id="1027" name="Picture 3" descr="G:\КОЛЛЕДЖ 5\2018-03-01\55-600x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285" y="3376131"/>
            <a:ext cx="5683431" cy="322061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748" y="-1"/>
            <a:ext cx="9144000" cy="113646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ЗАДАЧИ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5109" y="1489167"/>
            <a:ext cx="9379132" cy="5172892"/>
          </a:xfrm>
        </p:spPr>
        <p:txBody>
          <a:bodyPr>
            <a:normAutofit/>
          </a:bodyPr>
          <a:lstStyle/>
          <a:p>
            <a:pPr marL="36000" indent="252000">
              <a:lnSpc>
                <a:spcPct val="100000"/>
              </a:lnSpc>
              <a:spcBef>
                <a:spcPts val="0"/>
              </a:spcBef>
              <a:buSzPct val="91000"/>
              <a:buFont typeface="Arial" pitchFamily="34" charset="0"/>
              <a:buChar char="•"/>
              <a:defRPr/>
            </a:pPr>
            <a:r>
              <a:rPr lang="ru-RU" dirty="0"/>
              <a:t>Познакомить детей с видами батика, с правилами безопасной работы, инструментами и приспособлениями для росписи; обогатить визуальный опыт детей через их знакомство с произведениями декоративно-прикладного искусства; формировать у детей практические умения и навыки выполнения росписи ткани (холодный батик, узелковый батик, свободная роспись</a:t>
            </a:r>
            <a:r>
              <a:rPr lang="ru-RU" dirty="0" smtClean="0"/>
              <a:t>);</a:t>
            </a:r>
            <a:endParaRPr lang="ru-RU" dirty="0"/>
          </a:p>
          <a:p>
            <a:pPr indent="-252000">
              <a:lnSpc>
                <a:spcPct val="100000"/>
              </a:lnSpc>
              <a:spcBef>
                <a:spcPct val="20000"/>
              </a:spcBef>
              <a:buSzTx/>
              <a:buFont typeface="Arial" pitchFamily="34" charset="0"/>
              <a:buChar char="•"/>
              <a:defRPr/>
            </a:pPr>
            <a:r>
              <a:rPr lang="ru-RU" dirty="0"/>
              <a:t>развивать художественный и эстетический вкус, фантазию, изобретательность, творческие способности детей; познавательно-исследовательский интерес;</a:t>
            </a:r>
          </a:p>
          <a:p>
            <a:pPr indent="-252000"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/>
              <a:t>   воспитание у детей трудолюбия, аккуратности, ответственного отношения к порученному </a:t>
            </a:r>
            <a:r>
              <a:rPr lang="ru-RU" dirty="0" smtClean="0"/>
              <a:t>делу</a:t>
            </a: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497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ФОРМЫ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2229" y="1476103"/>
            <a:ext cx="9209314" cy="5120640"/>
          </a:xfrm>
        </p:spPr>
        <p:txBody>
          <a:bodyPr>
            <a:normAutofit fontScale="32500" lnSpcReduction="20000"/>
          </a:bodyPr>
          <a:lstStyle/>
          <a:p>
            <a:pPr marL="0" indent="-252000" algn="ctr">
              <a:lnSpc>
                <a:spcPct val="120000"/>
              </a:lnSpc>
            </a:pPr>
            <a:r>
              <a:rPr lang="ru-RU" sz="6000" b="1" dirty="0"/>
              <a:t>Просмотр и обсуждение презентаций</a:t>
            </a:r>
          </a:p>
          <a:p>
            <a:pPr marL="0" indent="-252000" algn="ctr">
              <a:lnSpc>
                <a:spcPct val="120000"/>
              </a:lnSpc>
            </a:pPr>
            <a:r>
              <a:rPr lang="ru-RU" sz="6000" b="1" dirty="0"/>
              <a:t>Познавательно- исследовательская деятельность: опыты, эксперименты</a:t>
            </a:r>
          </a:p>
          <a:p>
            <a:pPr marL="0" indent="-252000" algn="ctr">
              <a:lnSpc>
                <a:spcPct val="120000"/>
              </a:lnSpc>
            </a:pPr>
            <a:r>
              <a:rPr lang="ru-RU" sz="6000" b="1" dirty="0"/>
              <a:t>Дидактическая игра «Отгадай о чем говорю», настольно-печатная игра «Сложи картинку»</a:t>
            </a:r>
          </a:p>
          <a:p>
            <a:pPr marL="0" indent="-252000" algn="ctr">
              <a:lnSpc>
                <a:spcPct val="120000"/>
              </a:lnSpc>
            </a:pPr>
            <a:r>
              <a:rPr lang="ru-RU" sz="6000" b="1" dirty="0"/>
              <a:t>Продуктивная деятельность: декоративное рисование</a:t>
            </a:r>
          </a:p>
          <a:p>
            <a:pPr marL="0" indent="-252000" algn="ctr">
              <a:lnSpc>
                <a:spcPct val="120000"/>
              </a:lnSpc>
            </a:pPr>
            <a:r>
              <a:rPr lang="ru-RU" sz="6000" b="1" dirty="0"/>
              <a:t>Рассматривание и обсуждение иллюстраций, работ в технике батик</a:t>
            </a:r>
          </a:p>
          <a:p>
            <a:pPr marL="0" indent="-252000" algn="ctr">
              <a:lnSpc>
                <a:spcPct val="70000"/>
              </a:lnSpc>
            </a:pPr>
            <a:r>
              <a:rPr lang="ru-RU" sz="6000" b="1" dirty="0"/>
              <a:t>Выставка детского творчества</a:t>
            </a:r>
          </a:p>
          <a:p>
            <a:pPr marL="0" indent="-252000" algn="ctr">
              <a:lnSpc>
                <a:spcPct val="70000"/>
              </a:lnSpc>
              <a:buNone/>
            </a:pPr>
            <a:r>
              <a:rPr lang="ru-RU" sz="6000" b="1" dirty="0"/>
              <a:t> «Батик – радость красок»</a:t>
            </a:r>
          </a:p>
          <a:p>
            <a:pPr algn="ctr">
              <a:lnSpc>
                <a:spcPct val="70000"/>
              </a:lnSpc>
              <a:buNone/>
            </a:pPr>
            <a:r>
              <a:rPr lang="ru-RU" sz="6000" b="1" dirty="0"/>
              <a:t> </a:t>
            </a:r>
          </a:p>
          <a:p>
            <a:pPr algn="ctr"/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2376298" y="4572000"/>
            <a:ext cx="513907" cy="776177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296" y="183516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ОБОГАЩЕНИЕ ПРЕДМЕТНО-РАЗВИВАЮЩЕЙ СРЕДЫ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68538" y="1686635"/>
            <a:ext cx="5888034" cy="4953001"/>
          </a:xfrm>
        </p:spPr>
        <p:txBody>
          <a:bodyPr>
            <a:normAutofit/>
          </a:bodyPr>
          <a:lstStyle/>
          <a:p>
            <a:pPr marL="457200" indent="-457200"/>
            <a:r>
              <a:rPr lang="ru-RU" dirty="0"/>
              <a:t>Презентация «Искусство украшения ткани»</a:t>
            </a:r>
          </a:p>
          <a:p>
            <a:pPr marL="457200" indent="-457200"/>
            <a:r>
              <a:rPr lang="ru-RU" dirty="0"/>
              <a:t>Альбомы «Батик и одежда», «Батик вокруг нас»</a:t>
            </a:r>
          </a:p>
          <a:p>
            <a:pPr marL="457200" indent="-457200"/>
            <a:r>
              <a:rPr lang="ru-RU" dirty="0"/>
              <a:t>Таблицы «Образование цвета», «Как красиво сочетать цвета» 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SzTx/>
              <a:defRPr/>
            </a:pPr>
            <a:r>
              <a:rPr lang="ru-RU" dirty="0"/>
              <a:t>Настольно-печатная игра «Сложи картинку»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SzTx/>
              <a:defRPr/>
            </a:pPr>
            <a:r>
              <a:rPr lang="ru-RU" dirty="0"/>
              <a:t>Инструменты и приспособления для росписи: ткань (креп-сатин и ситец), пяльцы, кисти, палитра, резервирующий состав, стеклянная трубочка, краски для росписи по шелку, соль крупная</a:t>
            </a:r>
          </a:p>
          <a:p>
            <a:endParaRPr lang="ru-RU" dirty="0"/>
          </a:p>
        </p:txBody>
      </p:sp>
      <p:pic>
        <p:nvPicPr>
          <p:cNvPr id="6" name="Содержимое 3" descr="Лампа-подушки-Оли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184" y="3869140"/>
            <a:ext cx="3728852" cy="281143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Содержимое 4" descr="187.97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b="11635"/>
          <a:stretch>
            <a:fillRect/>
          </a:stretch>
        </p:blipFill>
        <p:spPr>
          <a:xfrm>
            <a:off x="1246910" y="1732719"/>
            <a:ext cx="2061344" cy="2598761"/>
          </a:xfrm>
          <a:ln w="38100">
            <a:solidFill>
              <a:schemeClr val="bg1"/>
            </a:solidFill>
          </a:ln>
        </p:spPr>
      </p:pic>
      <p:pic>
        <p:nvPicPr>
          <p:cNvPr id="7" name="Содержимое 3" descr="image.png"/>
          <p:cNvPicPr>
            <a:picLocks noChangeAspect="1"/>
          </p:cNvPicPr>
          <p:nvPr/>
        </p:nvPicPr>
        <p:blipFill>
          <a:blip r:embed="rId4"/>
          <a:srcRect l="12362" t="4036" r="9716" b="18619"/>
          <a:stretch>
            <a:fillRect/>
          </a:stretch>
        </p:blipFill>
        <p:spPr>
          <a:xfrm>
            <a:off x="3788229" y="1793174"/>
            <a:ext cx="1745672" cy="19107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0977" y="-641158"/>
            <a:ext cx="8102516" cy="1723585"/>
          </a:xfrm>
        </p:spPr>
        <p:txBody>
          <a:bodyPr/>
          <a:lstStyle/>
          <a:p>
            <a:pPr algn="r"/>
            <a:r>
              <a:rPr lang="ru-RU" sz="3200" b="1" dirty="0">
                <a:solidFill>
                  <a:schemeClr val="tx1"/>
                </a:solidFill>
              </a:rPr>
              <a:t> МЕТОДЫ РАБОТЫ С ДЕТЬМИ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P10804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676" r="3676" b="17083"/>
          <a:stretch>
            <a:fillRect/>
          </a:stretch>
        </p:blipFill>
        <p:spPr>
          <a:xfrm flipH="1">
            <a:off x="648194" y="1307509"/>
            <a:ext cx="3341916" cy="2243214"/>
          </a:xfrm>
          <a:ln w="635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17621" y="1163782"/>
            <a:ext cx="6958940" cy="5694218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 1.Наглядные методы: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/>
              <a:t>Просмотр и обсуждение презентации </a:t>
            </a:r>
          </a:p>
          <a:p>
            <a:r>
              <a:rPr lang="ru-RU" sz="2000" b="1" dirty="0"/>
              <a:t>«Искусство украшения ткани» </a:t>
            </a:r>
          </a:p>
          <a:p>
            <a:pPr fontAlgn="base"/>
            <a:r>
              <a:rPr lang="ru-RU" sz="2000" dirty="0"/>
              <a:t>Цель: познакомить с историей возникновения батика; о его разновидностях ( горячий, холодный, свободная роспись, узелковый); расширить кругозор детей, активизировать познавательный </a:t>
            </a:r>
            <a:r>
              <a:rPr lang="ru-RU" sz="2000" dirty="0" smtClean="0"/>
              <a:t>интерес</a:t>
            </a:r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b="1" dirty="0"/>
              <a:t>Использование схем «Азбука цвета», «Цвет и тон»</a:t>
            </a: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defRPr/>
            </a:pPr>
            <a:r>
              <a:rPr lang="ru-RU" sz="2000" dirty="0"/>
              <a:t>Цель: учить различать цвета по светлоте и насыщенности, правильно называть их. Показать детям особенности расположения цветовых тонов в </a:t>
            </a:r>
            <a:r>
              <a:rPr lang="ru-RU" sz="2000" dirty="0" smtClean="0"/>
              <a:t>спектре</a:t>
            </a:r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b="1" dirty="0"/>
              <a:t>Показ способов действий</a:t>
            </a:r>
          </a:p>
          <a:p>
            <a:r>
              <a:rPr lang="ru-RU" sz="2000" dirty="0"/>
              <a:t>Цель:</a:t>
            </a:r>
            <a:r>
              <a:rPr lang="en-US" sz="2000" dirty="0"/>
              <a:t> </a:t>
            </a:r>
            <a:r>
              <a:rPr lang="ru-RU" sz="2000" dirty="0"/>
              <a:t>учить детей различным приёмам росписи ткани; стимулировать творческий процесс, развивать </a:t>
            </a:r>
            <a:r>
              <a:rPr lang="ru-RU" sz="2000" dirty="0" smtClean="0"/>
              <a:t>любознательность 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6" name="Содержимое 5" descr="P1080409.JPG"/>
          <p:cNvPicPr>
            <a:picLocks noChangeAspect="1"/>
          </p:cNvPicPr>
          <p:nvPr/>
        </p:nvPicPr>
        <p:blipFill>
          <a:blip r:embed="rId3" cstate="print"/>
          <a:srcRect l="5490" r="5231"/>
          <a:stretch>
            <a:fillRect/>
          </a:stretch>
        </p:blipFill>
        <p:spPr>
          <a:xfrm>
            <a:off x="648194" y="3754713"/>
            <a:ext cx="3333646" cy="2800466"/>
          </a:xfrm>
          <a:prstGeom prst="rect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057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2.Практические методы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8299" y="1282890"/>
            <a:ext cx="4684821" cy="5254387"/>
          </a:xfrm>
        </p:spPr>
        <p:txBody>
          <a:bodyPr>
            <a:normAutofit/>
          </a:bodyPr>
          <a:lstStyle/>
          <a:p>
            <a:pPr marL="0" indent="-108000">
              <a:lnSpc>
                <a:spcPct val="100000"/>
              </a:lnSpc>
            </a:pPr>
            <a:r>
              <a:rPr lang="ru-RU" b="1" dirty="0"/>
              <a:t> Обследовательская деятельность детей «Материалы для росписи ткани»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Цель: предоставить детям возможность рассмотреть (потрогать, совершить действие) инструменты и материалы для росписи ткани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78879" y="1331793"/>
            <a:ext cx="5226183" cy="4114801"/>
          </a:xfrm>
        </p:spPr>
        <p:txBody>
          <a:bodyPr>
            <a:normAutofit/>
          </a:bodyPr>
          <a:lstStyle/>
          <a:p>
            <a:r>
              <a:rPr lang="ru-RU" b="1" dirty="0"/>
              <a:t>Опыт «На какой ткани лучше растекается краска: на сухой или смоченной водой?»</a:t>
            </a:r>
          </a:p>
          <a:p>
            <a:pPr marL="144000">
              <a:buNone/>
            </a:pPr>
            <a:r>
              <a:rPr lang="ru-RU" dirty="0"/>
              <a:t>   Цель: подвести детей к пониманию того, что на смоченной водой ткани краски перетекают одна в другую, смешиваются, появляется неповторимый узор  </a:t>
            </a:r>
          </a:p>
          <a:p>
            <a:endParaRPr lang="ru-RU" dirty="0"/>
          </a:p>
        </p:txBody>
      </p:sp>
      <p:pic>
        <p:nvPicPr>
          <p:cNvPr id="7" name="Содержимое 9" descr="P1080425.JPG"/>
          <p:cNvPicPr>
            <a:picLocks noChangeAspect="1"/>
          </p:cNvPicPr>
          <p:nvPr/>
        </p:nvPicPr>
        <p:blipFill>
          <a:blip r:embed="rId2" cstate="print"/>
          <a:srcRect l="-300" t="18124" r="10778" b="6267"/>
          <a:stretch>
            <a:fillRect/>
          </a:stretch>
        </p:blipFill>
        <p:spPr>
          <a:xfrm>
            <a:off x="1719618" y="4176213"/>
            <a:ext cx="3878113" cy="2456598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pic>
        <p:nvPicPr>
          <p:cNvPr id="8" name="Содержимое 12" descr="P1080416.JPG"/>
          <p:cNvPicPr>
            <a:picLocks noChangeAspect="1"/>
          </p:cNvPicPr>
          <p:nvPr/>
        </p:nvPicPr>
        <p:blipFill>
          <a:blip r:embed="rId3" cstate="print"/>
          <a:srcRect b="13882"/>
          <a:stretch>
            <a:fillRect/>
          </a:stretch>
        </p:blipFill>
        <p:spPr>
          <a:xfrm>
            <a:off x="6491785" y="4155744"/>
            <a:ext cx="3866865" cy="2497540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3015" y="887103"/>
            <a:ext cx="4899546" cy="5513697"/>
          </a:xfrm>
        </p:spPr>
        <p:txBody>
          <a:bodyPr>
            <a:normAutofit/>
          </a:bodyPr>
          <a:lstStyle/>
          <a:p>
            <a:r>
              <a:rPr lang="ru-RU" sz="2200" b="1" dirty="0"/>
              <a:t>Эксперимент «Жидкие краски и соль»</a:t>
            </a:r>
          </a:p>
          <a:p>
            <a:pPr marL="0">
              <a:buNone/>
            </a:pPr>
            <a:r>
              <a:rPr lang="ru-RU" sz="2200" dirty="0"/>
              <a:t> На смоченную водой ткань наносим краску для батика, затем соль. Что произойдет, если на невысохший рисунок разложить соль? </a:t>
            </a:r>
          </a:p>
          <a:p>
            <a:pPr marL="0">
              <a:buNone/>
            </a:pPr>
            <a:r>
              <a:rPr lang="ru-RU" sz="2200" dirty="0"/>
              <a:t>Цель: подвести детей к пониманию, того, что соль впитывает в себя влагу вместе с красителем оставляя светлое пятнышко (его величина зависит от размера соли), на ткани образуется непредсказуемый </a:t>
            </a:r>
            <a:r>
              <a:rPr lang="ru-RU" sz="2200" dirty="0" smtClean="0"/>
              <a:t>рисунок </a:t>
            </a:r>
            <a:endParaRPr lang="ru-RU" sz="2200" dirty="0"/>
          </a:p>
          <a:p>
            <a:endParaRPr lang="ru-RU" dirty="0"/>
          </a:p>
        </p:txBody>
      </p:sp>
      <p:pic>
        <p:nvPicPr>
          <p:cNvPr id="5" name="Содержимое 4" descr="P10804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11325" y="668742"/>
            <a:ext cx="3907219" cy="2930414"/>
          </a:xfrm>
          <a:ln w="635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Содержимое 13" descr="P1080637.JPG"/>
          <p:cNvPicPr>
            <a:picLocks noChangeAspect="1"/>
          </p:cNvPicPr>
          <p:nvPr/>
        </p:nvPicPr>
        <p:blipFill>
          <a:blip r:embed="rId3" cstate="print"/>
          <a:srcRect l="10860" r="12444" b="3846"/>
          <a:stretch>
            <a:fillRect/>
          </a:stretch>
        </p:blipFill>
        <p:spPr>
          <a:xfrm>
            <a:off x="6578221" y="3323230"/>
            <a:ext cx="3084394" cy="2900149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80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899" y="1269242"/>
            <a:ext cx="5607914" cy="4680000"/>
          </a:xfrm>
          <a:ln w="63500">
            <a:solidFill>
              <a:schemeClr val="bg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55140" y="539411"/>
            <a:ext cx="6036860" cy="63185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b="1" dirty="0"/>
              <a:t>Выполнение практических действий: </a:t>
            </a:r>
          </a:p>
          <a:p>
            <a:pPr>
              <a:lnSpc>
                <a:spcPct val="100000"/>
              </a:lnSpc>
            </a:pPr>
            <a:r>
              <a:rPr lang="ru-RU" sz="2000" b="1" dirty="0"/>
              <a:t>Рисование на ткани в технике «свободная роспись»</a:t>
            </a:r>
          </a:p>
          <a:p>
            <a:r>
              <a:rPr lang="ru-RU" sz="2000" dirty="0"/>
              <a:t>Цель: упражнять детей в смешении красок, способствовать развитию эстетического вкуса,  творчества,  воображения; воспитание аккуратности, </a:t>
            </a:r>
            <a:r>
              <a:rPr lang="ru-RU" sz="2000" dirty="0" smtClean="0"/>
              <a:t>усидчивости</a:t>
            </a:r>
            <a:endParaRPr lang="ru-RU" sz="2000" dirty="0"/>
          </a:p>
          <a:p>
            <a:r>
              <a:rPr lang="ru-RU" sz="2000" b="1" dirty="0"/>
              <a:t>Творческая мастерская: «Цветы для мамы» </a:t>
            </a:r>
          </a:p>
          <a:p>
            <a:r>
              <a:rPr lang="ru-RU" sz="2000" dirty="0"/>
              <a:t> Цель: обучение технологическим приемам в  технике « узелковый батик»; развитие фантазии и художественных способностей детей; изготовление заготовок для будущих поздравительных </a:t>
            </a:r>
            <a:r>
              <a:rPr lang="ru-RU" sz="2000" dirty="0" smtClean="0"/>
              <a:t>открыток</a:t>
            </a:r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ЦВЕТЫ, 16 X 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5459550_TF03098890.potx" id="{84F5425E-01A3-4B5D-B6BB-23CED8E328A8}" vid="{0BE47F92-76B9-459C-8C4A-ACE2484F6DF8}"/>
    </a:ext>
  </a:extLst>
</a:theme>
</file>

<file path=ppt/theme/theme2.xml><?xml version="1.0" encoding="utf-8"?>
<a:theme xmlns:a="http://schemas.openxmlformats.org/drawingml/2006/main" name="Тема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Сиреневые цветы на синем (широкоэкранный формат)</Template>
  <TotalTime>731</TotalTime>
  <Words>1298</Words>
  <Application>Microsoft Office PowerPoint</Application>
  <PresentationFormat>Произвольный</PresentationFormat>
  <Paragraphs>118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ЦВЕТЫ, 16 X 9</vt:lpstr>
      <vt:lpstr>Слайд 1</vt:lpstr>
      <vt:lpstr>ЦЕЛЬ ПРОЕКТА</vt:lpstr>
      <vt:lpstr>ЗАДАЧИ ПРОЕКТА</vt:lpstr>
      <vt:lpstr>ФОРМЫ РАБОТЫ</vt:lpstr>
      <vt:lpstr>ОБОГАЩЕНИЕ ПРЕДМЕТНО-РАЗВИВАЮЩЕЙ СРЕДЫ</vt:lpstr>
      <vt:lpstr> МЕТОДЫ РАБОТЫ С ДЕТЬМИ</vt:lpstr>
      <vt:lpstr>2.Практические методы</vt:lpstr>
      <vt:lpstr>Слайд 8</vt:lpstr>
      <vt:lpstr>Слайд 9</vt:lpstr>
      <vt:lpstr>Слайд 10</vt:lpstr>
      <vt:lpstr>Слайд 11</vt:lpstr>
      <vt:lpstr>СПИСОК ЛИТЕРАТУРЫ</vt:lpstr>
      <vt:lpstr>ПРИЛОЖЕНИЕ</vt:lpstr>
      <vt:lpstr>Материалы и инструменты</vt:lpstr>
      <vt:lpstr>Горячий батик</vt:lpstr>
      <vt:lpstr>Холодный батик</vt:lpstr>
      <vt:lpstr>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Ирендеев</dc:creator>
  <cp:lastModifiedBy>Пользователь Windows</cp:lastModifiedBy>
  <cp:revision>41</cp:revision>
  <dcterms:created xsi:type="dcterms:W3CDTF">2018-03-04T09:33:46Z</dcterms:created>
  <dcterms:modified xsi:type="dcterms:W3CDTF">2018-10-20T17:49:41Z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